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1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2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0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8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8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7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12E6-87CB-4037-9346-505BBF5423B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7D206-41A0-4FB0-82D1-B05286897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Comparing NDA and NTA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 and Andy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0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Comparison of Distributional and Transfer Accounts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804839"/>
              </p:ext>
            </p:extLst>
          </p:nvPr>
        </p:nvGraphicFramePr>
        <p:xfrm>
          <a:off x="372911" y="1206854"/>
          <a:ext cx="8229601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465"/>
                <a:gridCol w="2892620"/>
                <a:gridCol w="3606516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Distributional National</a:t>
                      </a:r>
                      <a:r>
                        <a:rPr lang="en-US" sz="1200" baseline="0" dirty="0" smtClean="0"/>
                        <a:t> Accounts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National Transfer Accounts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 Variables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Income including public transfers by income group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Income, transfers,</a:t>
                      </a:r>
                      <a:r>
                        <a:rPr lang="en-US" sz="1200" baseline="0" dirty="0" smtClean="0"/>
                        <a:t> consumption, and saving by age group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of analysis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Individual</a:t>
                      </a:r>
                      <a:r>
                        <a:rPr lang="en-US" sz="1200" baseline="0" dirty="0" smtClean="0"/>
                        <a:t> values for residents 20 and older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Per capita and total age profiles, 0 to 90+; some analysis using micro files.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sources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Tax records, administrative records, NIPA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Household surveys, e.g., CPS, administrative records,</a:t>
                      </a:r>
                      <a:r>
                        <a:rPr lang="en-US" sz="1200" baseline="0" dirty="0" smtClean="0"/>
                        <a:t> NIPA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Basic</a:t>
                      </a:r>
                      <a:r>
                        <a:rPr lang="en-US" sz="1200" baseline="0" dirty="0" smtClean="0"/>
                        <a:t> income measures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Net national income (labor income, asset income, and net</a:t>
                      </a:r>
                      <a:r>
                        <a:rPr lang="en-US" sz="1200" baseline="0" dirty="0" smtClean="0"/>
                        <a:t> transfers from ROW)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Net national income (labor income, asset income, and net</a:t>
                      </a:r>
                      <a:r>
                        <a:rPr lang="en-US" sz="1200" baseline="0" dirty="0" smtClean="0"/>
                        <a:t> transfers from ROW)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 transfer inflows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Cash and in-kind (education assigned to parents of children; other in-kind proportional</a:t>
                      </a:r>
                      <a:r>
                        <a:rPr lang="en-US" sz="1200" baseline="0" dirty="0" smtClean="0"/>
                        <a:t> to income (?))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Cash</a:t>
                      </a:r>
                      <a:r>
                        <a:rPr lang="en-US" sz="1200" baseline="0" dirty="0" smtClean="0"/>
                        <a:t> and in-kind (education assigned to children attending public school; other in-kind same for all persons)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 transfer outflows</a:t>
                      </a:r>
                      <a:r>
                        <a:rPr lang="en-US" sz="1200" baseline="0" dirty="0" smtClean="0"/>
                        <a:t> (taxes)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Incidence rules</a:t>
                      </a:r>
                      <a:r>
                        <a:rPr lang="en-US" sz="1200" baseline="0" dirty="0" smtClean="0"/>
                        <a:t> are similar but no taxes paid by children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Incidence</a:t>
                      </a:r>
                      <a:r>
                        <a:rPr lang="en-US" sz="1200" baseline="0" dirty="0" smtClean="0"/>
                        <a:t> rules are similar but taxes are paid by children (small in US but large in countries with VAT)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Consumption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 consumption;</a:t>
                      </a:r>
                      <a:r>
                        <a:rPr lang="en-US" sz="1200" baseline="0" dirty="0" smtClean="0"/>
                        <a:t> no private consumption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Both</a:t>
                      </a:r>
                      <a:r>
                        <a:rPr lang="en-US" sz="1200" baseline="0" dirty="0" smtClean="0"/>
                        <a:t> public and private consumption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Private transfers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 included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Inter- and intra-household private transfers 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Saving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 included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Private and public saving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Secondary variables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Age, sex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Sex, income group, educational group</a:t>
                      </a:r>
                      <a:endParaRPr lang="en-US" sz="12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Years covered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Since 1913</a:t>
                      </a:r>
                      <a:endParaRPr lang="en-US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Since 1981</a:t>
                      </a:r>
                      <a:endParaRPr lang="en-US" sz="12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Ronald Lee and Andrew Mason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2068-3B76-4261-BC13-3A0466EB66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and improve distributional NTA </a:t>
            </a:r>
          </a:p>
          <a:p>
            <a:r>
              <a:rPr lang="en-US" dirty="0" smtClean="0"/>
              <a:t>Increase international coverage</a:t>
            </a:r>
          </a:p>
          <a:p>
            <a:r>
              <a:rPr lang="en-US" dirty="0" smtClean="0"/>
              <a:t>Extend analysis </a:t>
            </a:r>
          </a:p>
          <a:p>
            <a:pPr lvl="1"/>
            <a:r>
              <a:rPr lang="en-US" dirty="0" smtClean="0"/>
              <a:t>More comprehensive treatment of economic flows</a:t>
            </a:r>
          </a:p>
          <a:p>
            <a:pPr lvl="1"/>
            <a:r>
              <a:rPr lang="en-US" dirty="0" smtClean="0"/>
              <a:t>Lifecycle analysis</a:t>
            </a:r>
            <a:endParaRPr lang="en-US" dirty="0" smtClean="0"/>
          </a:p>
          <a:p>
            <a:pPr lvl="1"/>
            <a:r>
              <a:rPr lang="en-US" dirty="0" smtClean="0"/>
              <a:t>Analysis of children and the elderly</a:t>
            </a:r>
          </a:p>
          <a:p>
            <a:pPr lvl="1"/>
            <a:r>
              <a:rPr lang="en-US" dirty="0" smtClean="0"/>
              <a:t>Wealth accounts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30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277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Comparing NDA and NTA</vt:lpstr>
      <vt:lpstr>Comparison of Distributional and Transfer Accounts</vt:lpstr>
      <vt:lpstr>Research opportunities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Mason</dc:creator>
  <cp:lastModifiedBy>Andrew Mason</cp:lastModifiedBy>
  <cp:revision>2</cp:revision>
  <dcterms:created xsi:type="dcterms:W3CDTF">2020-05-10T19:13:40Z</dcterms:created>
  <dcterms:modified xsi:type="dcterms:W3CDTF">2020-05-10T19:27:53Z</dcterms:modified>
</cp:coreProperties>
</file>